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7"/>
  </p:notesMasterIdLst>
  <p:sldIdLst>
    <p:sldId id="257" r:id="rId2"/>
    <p:sldId id="354" r:id="rId3"/>
    <p:sldId id="355" r:id="rId4"/>
    <p:sldId id="356" r:id="rId5"/>
    <p:sldId id="352" r:id="rId6"/>
    <p:sldId id="353" r:id="rId7"/>
    <p:sldId id="357" r:id="rId8"/>
    <p:sldId id="358" r:id="rId9"/>
    <p:sldId id="365" r:id="rId10"/>
    <p:sldId id="364" r:id="rId11"/>
    <p:sldId id="280" r:id="rId12"/>
    <p:sldId id="302" r:id="rId13"/>
    <p:sldId id="303" r:id="rId14"/>
    <p:sldId id="304" r:id="rId15"/>
    <p:sldId id="305" r:id="rId16"/>
    <p:sldId id="306" r:id="rId17"/>
    <p:sldId id="330" r:id="rId18"/>
    <p:sldId id="331" r:id="rId19"/>
    <p:sldId id="332" r:id="rId20"/>
    <p:sldId id="334" r:id="rId21"/>
    <p:sldId id="333" r:id="rId22"/>
    <p:sldId id="373" r:id="rId23"/>
    <p:sldId id="384" r:id="rId24"/>
    <p:sldId id="368" r:id="rId25"/>
    <p:sldId id="369" r:id="rId26"/>
    <p:sldId id="381" r:id="rId27"/>
    <p:sldId id="392" r:id="rId28"/>
    <p:sldId id="393" r:id="rId29"/>
    <p:sldId id="394" r:id="rId30"/>
    <p:sldId id="370" r:id="rId31"/>
    <p:sldId id="371" r:id="rId32"/>
    <p:sldId id="396" r:id="rId33"/>
    <p:sldId id="395" r:id="rId34"/>
    <p:sldId id="397" r:id="rId35"/>
    <p:sldId id="38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1F497D"/>
    <a:srgbClr val="4584D3"/>
    <a:srgbClr val="FFFFFF"/>
    <a:srgbClr val="7CD993"/>
    <a:srgbClr val="57C08A"/>
    <a:srgbClr val="5BD078"/>
    <a:srgbClr val="4DC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2240" autoAdjust="0"/>
  </p:normalViewPr>
  <p:slideViewPr>
    <p:cSldViewPr>
      <p:cViewPr>
        <p:scale>
          <a:sx n="100" d="100"/>
          <a:sy n="100" d="100"/>
        </p:scale>
        <p:origin x="-2172" y="-6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88CB2-5402-438C-BCB0-A8F226D6FBA1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486CD-D29A-4391-99B3-86E0A6F8EC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56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7091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5087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045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06958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792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8480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79642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1101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0271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3888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7623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453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381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0199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90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5098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7B74-3234-421C-A60D-9AFB2D5D5689}" type="datetimeFigureOut">
              <a:rPr lang="en-NZ" smtClean="0"/>
              <a:t>13/12/2017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6695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dow003@aucklanduni.ac.nz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47700" y="692150"/>
            <a:ext cx="7848600" cy="5689600"/>
          </a:xfrm>
        </p:spPr>
        <p:txBody>
          <a:bodyPr>
            <a:normAutofit/>
          </a:bodyPr>
          <a:lstStyle/>
          <a:p>
            <a:r>
              <a:rPr lang="en-NZ" sz="72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Milk </a:t>
            </a:r>
            <a:r>
              <a:rPr lang="en-NZ" sz="7200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POWDER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sz="4000" cap="none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sz="4000" cap="none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sz="32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Oscar Dowson</a:t>
            </a:r>
            <a:br>
              <a:rPr lang="en-NZ" sz="32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sz="1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3"/>
              </a:rPr>
              <a:t>o.dowson@auckland.ac.nz</a:t>
            </a:r>
            <a:r>
              <a:rPr lang="en-NZ" sz="32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sz="3200" b="1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sz="20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Andy </a:t>
            </a:r>
            <a:r>
              <a:rPr lang="en-NZ" sz="2000" dirty="0" err="1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Philpott</a:t>
            </a:r>
            <a:r>
              <a:rPr lang="en-NZ" sz="2000" dirty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Andrew Mason, Anthony </a:t>
            </a:r>
            <a:r>
              <a:rPr lang="en-NZ" sz="20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Downward</a:t>
            </a:r>
            <a:endParaRPr lang="en-NZ" sz="3600" cap="none" dirty="0">
              <a:solidFill>
                <a:srgbClr val="1F497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 descr="C:\Users\odow003\AppData\Local\Temp\wz4115\UOA Logos\UOA Logos\Horizontal\Reverse\UOA-HR-RG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14" y="116632"/>
            <a:ext cx="2565301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 went wrong?</a:t>
            </a:r>
            <a:endParaRPr lang="en-NZ" dirty="0">
              <a:solidFill>
                <a:srgbClr val="1F497D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Good </a:t>
            </a:r>
            <a:r>
              <a:rPr lang="en-NZ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payout</a:t>
            </a:r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forecast</a:t>
            </a:r>
          </a:p>
          <a:p>
            <a:endParaRPr lang="en-NZ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 maintained high stocking rate</a:t>
            </a:r>
          </a:p>
          <a:p>
            <a:endParaRPr lang="en-NZ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Reasonable feed stocks on hand so didn’t buy more</a:t>
            </a:r>
          </a:p>
          <a:p>
            <a:endParaRPr lang="en-NZ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Wet year (2x avg. rainfall) left paddocks damaged</a:t>
            </a:r>
          </a:p>
          <a:p>
            <a:endParaRPr lang="en-NZ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Experience said: can’t have bad Summer, Autumn, Winter AND Spring right… the sun will come</a:t>
            </a:r>
          </a:p>
          <a:p>
            <a:endParaRPr lang="en-NZ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NZ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Farm consultant’s advice: “don’t blink”</a:t>
            </a:r>
            <a:endParaRPr lang="en-NZ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11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0544" y="944724"/>
            <a:ext cx="6305872" cy="4968552"/>
          </a:xfrm>
        </p:spPr>
        <p:txBody>
          <a:bodyPr>
            <a:normAutofit/>
          </a:bodyPr>
          <a:lstStyle/>
          <a:p>
            <a:pPr algn="l"/>
            <a:r>
              <a:rPr lang="en-NZ" sz="31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Milk</a:t>
            </a:r>
            <a:b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roduction</a:t>
            </a:r>
            <a:r>
              <a:rPr lang="en-NZ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ptimiser incorporating</a:t>
            </a:r>
            <a:r>
              <a:rPr lang="en-NZ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en-NZ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eather</a:t>
            </a:r>
            <a:b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ynamics and</a:t>
            </a:r>
            <a:b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conomic </a:t>
            </a:r>
            <a:b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NZ" b="1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NZ" sz="3600" dirty="0" smtClean="0">
                <a:solidFill>
                  <a:srgbClr val="1F497D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isk</a:t>
            </a:r>
            <a:endParaRPr lang="en-NZ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39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Water, Drop, Rain, Tear, White, Outl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01" y="2889000"/>
            <a:ext cx="767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076056" y="3266644"/>
            <a:ext cx="2049530" cy="369332"/>
            <a:chOff x="2123728" y="399496"/>
            <a:chExt cx="2049530" cy="36933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123728" y="399496"/>
              <a:ext cx="168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Transpiration</a:t>
              </a:r>
              <a:endParaRPr lang="en-NZ" dirty="0"/>
            </a:p>
          </p:txBody>
        </p:sp>
      </p:grpSp>
      <p:grpSp>
        <p:nvGrpSpPr>
          <p:cNvPr id="33" name="Group 32"/>
          <p:cNvGrpSpPr/>
          <p:nvPr/>
        </p:nvGrpSpPr>
        <p:grpSpPr>
          <a:xfrm rot="1365774">
            <a:off x="2167555" y="2456784"/>
            <a:ext cx="2049530" cy="369332"/>
            <a:chOff x="2123728" y="399496"/>
            <a:chExt cx="2049530" cy="36933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123728" y="399496"/>
              <a:ext cx="1658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Rainfall</a:t>
              </a:r>
              <a:endParaRPr lang="en-NZ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2662005">
            <a:off x="585370" y="3372833"/>
            <a:ext cx="2049530" cy="369332"/>
            <a:chOff x="2123728" y="399496"/>
            <a:chExt cx="2049530" cy="369332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123728" y="399496"/>
              <a:ext cx="1658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Sunlight</a:t>
              </a:r>
              <a:endParaRPr lang="en-NZ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18989588">
            <a:off x="342165" y="4853178"/>
            <a:ext cx="2049530" cy="369332"/>
            <a:chOff x="2123728" y="399496"/>
            <a:chExt cx="2049530" cy="369332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123728" y="399496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Temperature</a:t>
              </a:r>
              <a:endParaRPr lang="en-NZ" dirty="0"/>
            </a:p>
          </p:txBody>
        </p:sp>
      </p:grpSp>
      <p:grpSp>
        <p:nvGrpSpPr>
          <p:cNvPr id="48" name="Group 47"/>
          <p:cNvGrpSpPr/>
          <p:nvPr/>
        </p:nvGrpSpPr>
        <p:grpSpPr>
          <a:xfrm rot="5400000" flipH="1">
            <a:off x="3664772" y="1420398"/>
            <a:ext cx="2207711" cy="369332"/>
            <a:chOff x="2123728" y="399496"/>
            <a:chExt cx="2049530" cy="369332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123728" y="399496"/>
              <a:ext cx="1773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Evaporation</a:t>
              </a:r>
              <a:endParaRPr lang="en-NZ" dirty="0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3729194" y="4933338"/>
            <a:ext cx="2049530" cy="369332"/>
            <a:chOff x="2123728" y="399496"/>
            <a:chExt cx="2049530" cy="369332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123728" y="399496"/>
              <a:ext cx="1729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Drainage</a:t>
              </a:r>
              <a:endParaRPr lang="en-NZ" dirty="0"/>
            </a:p>
          </p:txBody>
        </p:sp>
      </p:grpSp>
      <p:grpSp>
        <p:nvGrpSpPr>
          <p:cNvPr id="73" name="Group 72"/>
          <p:cNvGrpSpPr/>
          <p:nvPr/>
        </p:nvGrpSpPr>
        <p:grpSpPr>
          <a:xfrm rot="20321027">
            <a:off x="2151340" y="3711755"/>
            <a:ext cx="2049530" cy="646331"/>
            <a:chOff x="2123728" y="399496"/>
            <a:chExt cx="2049530" cy="646331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123728" y="399496"/>
              <a:ext cx="1658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Evaporation</a:t>
              </a:r>
            </a:p>
            <a:p>
              <a:pPr algn="ctr"/>
              <a:r>
                <a:rPr lang="en-NZ" dirty="0" smtClean="0"/>
                <a:t>potential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4216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Vector graphics of grass background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19" y="2889000"/>
            <a:ext cx="16363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11685" r="39383" b="10830"/>
          <a:stretch/>
        </p:blipFill>
        <p:spPr bwMode="auto">
          <a:xfrm>
            <a:off x="323528" y="2899501"/>
            <a:ext cx="1210657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5518502" y="3506923"/>
            <a:ext cx="2898679" cy="369332"/>
            <a:chOff x="2123728" y="399496"/>
            <a:chExt cx="2049530" cy="369332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31" name="Group 30"/>
          <p:cNvGrpSpPr/>
          <p:nvPr/>
        </p:nvGrpSpPr>
        <p:grpSpPr>
          <a:xfrm rot="19443905">
            <a:off x="5070957" y="2530628"/>
            <a:ext cx="2891474" cy="369332"/>
            <a:chOff x="2123728" y="399496"/>
            <a:chExt cx="2049530" cy="369332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123728" y="399496"/>
              <a:ext cx="1812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Harvest</a:t>
              </a:r>
              <a:endParaRPr lang="en-NZ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58077" y="2004593"/>
            <a:ext cx="1027845" cy="1530809"/>
            <a:chOff x="5707006" y="1909155"/>
            <a:chExt cx="1027845" cy="1530809"/>
          </a:xfrm>
        </p:grpSpPr>
        <p:cxnSp>
          <p:nvCxnSpPr>
            <p:cNvPr id="43" name="Elbow Connector 42"/>
            <p:cNvCxnSpPr/>
            <p:nvPr/>
          </p:nvCxnSpPr>
          <p:spPr>
            <a:xfrm rot="5400000" flipV="1">
              <a:off x="5757242" y="2733592"/>
              <a:ext cx="873061" cy="539683"/>
            </a:xfrm>
            <a:prstGeom prst="bentConnector3">
              <a:avLst>
                <a:gd name="adj1" fmla="val -35533"/>
              </a:avLst>
            </a:prstGeom>
            <a:ln w="508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707006" y="1909155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Growth</a:t>
              </a:r>
              <a:endParaRPr lang="en-NZ" dirty="0"/>
            </a:p>
          </p:txBody>
        </p:sp>
      </p:grpSp>
      <p:grpSp>
        <p:nvGrpSpPr>
          <p:cNvPr id="45" name="Group 44"/>
          <p:cNvGrpSpPr/>
          <p:nvPr/>
        </p:nvGrpSpPr>
        <p:grpSpPr>
          <a:xfrm rot="2382042">
            <a:off x="1820673" y="2229461"/>
            <a:ext cx="2049530" cy="369332"/>
            <a:chOff x="2123728" y="399496"/>
            <a:chExt cx="2049530" cy="369332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Fertiliser</a:t>
              </a:r>
              <a:endParaRPr lang="en-NZ" dirty="0"/>
            </a:p>
          </p:txBody>
        </p:sp>
      </p:grpSp>
      <p:grpSp>
        <p:nvGrpSpPr>
          <p:cNvPr id="54" name="Group 53"/>
          <p:cNvGrpSpPr/>
          <p:nvPr/>
        </p:nvGrpSpPr>
        <p:grpSpPr>
          <a:xfrm rot="5400000">
            <a:off x="3693910" y="4770496"/>
            <a:ext cx="1756180" cy="369332"/>
            <a:chOff x="2123728" y="399496"/>
            <a:chExt cx="2049530" cy="369332"/>
          </a:xfrm>
        </p:grpSpPr>
        <p:cxnSp>
          <p:nvCxnSpPr>
            <p:cNvPr id="55" name="Straight Arrow Connector 54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Nitrogen</a:t>
              </a:r>
              <a:endParaRPr lang="en-NZ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691680" y="3404031"/>
            <a:ext cx="2028597" cy="369332"/>
            <a:chOff x="2123728" y="399496"/>
            <a:chExt cx="2049530" cy="36933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2123728" y="399496"/>
              <a:ext cx="168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Transpiration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121069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pixabay.com/static/uploads/photo/2014/04/02/16/16/haycock-306744_960_72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00" y="2889000"/>
            <a:ext cx="1413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23599" r="7500" b="22750"/>
          <a:stretch/>
        </p:blipFill>
        <p:spPr bwMode="auto">
          <a:xfrm>
            <a:off x="247454" y="5013176"/>
            <a:ext cx="3325948" cy="172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 rot="18832824">
            <a:off x="2354305" y="4534537"/>
            <a:ext cx="2304478" cy="467580"/>
            <a:chOff x="2124358" y="409813"/>
            <a:chExt cx="2048900" cy="369332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150505" y="409813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H</a:t>
              </a:r>
              <a:r>
                <a:rPr lang="en-NZ" dirty="0" smtClean="0"/>
                <a:t>arvest</a:t>
              </a:r>
              <a:endParaRPr lang="en-NZ" dirty="0"/>
            </a:p>
          </p:txBody>
        </p:sp>
      </p:grpSp>
      <p:grpSp>
        <p:nvGrpSpPr>
          <p:cNvPr id="33" name="Group 32"/>
          <p:cNvGrpSpPr/>
          <p:nvPr/>
        </p:nvGrpSpPr>
        <p:grpSpPr>
          <a:xfrm rot="2018049">
            <a:off x="2015069" y="2155552"/>
            <a:ext cx="2290356" cy="365208"/>
            <a:chOff x="2124358" y="399496"/>
            <a:chExt cx="2048900" cy="36933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208958" y="399496"/>
              <a:ext cx="1564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Buy</a:t>
              </a:r>
              <a:endParaRPr lang="en-NZ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5400000">
            <a:off x="3972842" y="4686345"/>
            <a:ext cx="1579316" cy="381000"/>
            <a:chOff x="2123728" y="399496"/>
            <a:chExt cx="2049530" cy="369332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123728" y="399496"/>
              <a:ext cx="1812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472815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ow Silhouette Clipar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57174"/>
            <a:ext cx="129726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ow Silhouette Clipar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929182"/>
            <a:ext cx="129726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1" t="23193" r="16508" b="30019"/>
          <a:stretch/>
        </p:blipFill>
        <p:spPr bwMode="auto">
          <a:xfrm>
            <a:off x="287294" y="404663"/>
            <a:ext cx="4390359" cy="259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 rot="5400000">
            <a:off x="3622649" y="2038308"/>
            <a:ext cx="1691971" cy="369332"/>
            <a:chOff x="2123728" y="399496"/>
            <a:chExt cx="2049530" cy="36933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6059054" y="5085184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2748335">
            <a:off x="3367015" y="2317054"/>
            <a:ext cx="1223217" cy="369332"/>
            <a:chOff x="2123728" y="399496"/>
            <a:chExt cx="204953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962710" y="515719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2700000">
            <a:off x="4256385" y="3252695"/>
            <a:ext cx="1080000" cy="369332"/>
            <a:chOff x="2123728" y="399496"/>
            <a:chExt cx="2049530" cy="36933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19" name="Group 18"/>
          <p:cNvGrpSpPr/>
          <p:nvPr/>
        </p:nvGrpSpPr>
        <p:grpSpPr>
          <a:xfrm rot="-2700000" flipH="1">
            <a:off x="3241554" y="3229637"/>
            <a:ext cx="1080000" cy="369332"/>
            <a:chOff x="2123728" y="399496"/>
            <a:chExt cx="2049530" cy="36933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2314409" y="5210643"/>
            <a:ext cx="927270" cy="369332"/>
            <a:chOff x="2123728" y="399496"/>
            <a:chExt cx="2049530" cy="369332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23728" y="399496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Milk</a:t>
              </a:r>
              <a:endParaRPr lang="en-NZ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32245" y="5705380"/>
            <a:ext cx="72655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NZ" sz="6600" dirty="0" smtClean="0">
                <a:solidFill>
                  <a:schemeClr val="tx2"/>
                </a:solidFill>
              </a:rPr>
              <a:t>$</a:t>
            </a:r>
            <a:endParaRPr lang="en-NZ" sz="6600" dirty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568456" y="4005064"/>
            <a:ext cx="1579608" cy="369332"/>
            <a:chOff x="2123728" y="399496"/>
            <a:chExt cx="2049530" cy="369332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123728" y="399496"/>
              <a:ext cx="153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Dry</a:t>
              </a:r>
              <a:endParaRPr lang="en-NZ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15616" y="5949280"/>
            <a:ext cx="1127717" cy="369332"/>
            <a:chOff x="2123728" y="399496"/>
            <a:chExt cx="2049530" cy="369332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123728" y="399496"/>
              <a:ext cx="1836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FGMP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1423387457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82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0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45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3989" y="334299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Production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7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dow003\AppData\Local\Temp\wz64c4\IMG_20170925_18233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61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3989" y="334299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Production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96136" y="105273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Storage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(Optional)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5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Weather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95736" y="2397246"/>
            <a:ext cx="3312368" cy="1823842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Plant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63989" y="334299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Production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5445224"/>
            <a:ext cx="2207694" cy="907098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Price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  <a:endParaRPr lang="en-NZ" sz="1600" b="1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6136" y="1052736"/>
            <a:ext cx="2927774" cy="1814196"/>
          </a:xfrm>
          <a:prstGeom prst="rect">
            <a:avLst/>
          </a:prstGeom>
          <a:solidFill>
            <a:srgbClr val="FFFFFF">
              <a:alpha val="80000"/>
            </a:srgbClr>
          </a:solidFill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Storage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Model</a:t>
            </a:r>
          </a:p>
          <a:p>
            <a:pPr algn="ctr"/>
            <a:r>
              <a:rPr lang="en-NZ" sz="2400" b="1" dirty="0" smtClean="0">
                <a:solidFill>
                  <a:schemeClr val="accent2"/>
                </a:solidFill>
              </a:rPr>
              <a:t>(Optional)</a:t>
            </a:r>
            <a:endParaRPr lang="en-NZ" sz="1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Dowson-Farms</a:t>
            </a:r>
            <a:br>
              <a:rPr lang="en-NZ" dirty="0" smtClean="0">
                <a:solidFill>
                  <a:srgbClr val="1F497D"/>
                </a:solidFill>
              </a:rPr>
            </a:br>
            <a:r>
              <a:rPr lang="en-NZ" b="0" dirty="0" smtClean="0">
                <a:solidFill>
                  <a:srgbClr val="1F497D"/>
                </a:solidFill>
              </a:rPr>
              <a:t>A Case Study</a:t>
            </a:r>
            <a:endParaRPr lang="en-NZ" b="0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8589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Historical Weather Data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9626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3" r="50000" b="20127"/>
          <a:stretch/>
        </p:blipFill>
        <p:spPr bwMode="auto">
          <a:xfrm>
            <a:off x="0" y="228600"/>
            <a:ext cx="9144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86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873" b="20127"/>
          <a:stretch/>
        </p:blipFill>
        <p:spPr bwMode="auto">
          <a:xfrm>
            <a:off x="0" y="228600"/>
            <a:ext cx="91440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88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Forecasting The Milk Price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6185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251520" y="620688"/>
            <a:ext cx="7747302" cy="4849951"/>
            <a:chOff x="677044" y="620688"/>
            <a:chExt cx="7747302" cy="4849951"/>
          </a:xfrm>
        </p:grpSpPr>
        <p:sp>
          <p:nvSpPr>
            <p:cNvPr id="5" name="Rectangle 4"/>
            <p:cNvSpPr/>
            <p:nvPr/>
          </p:nvSpPr>
          <p:spPr>
            <a:xfrm>
              <a:off x="7653437" y="620688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$8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653437" y="1543026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$7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653437" y="2465364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$6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653437" y="3387702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$5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653437" y="4310039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$4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91793" y="1543026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91793" y="2465364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91793" y="3387701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68503" y="1543026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68503" y="2465364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168503" y="3387701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06858" y="2465364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845213" y="2465364"/>
              <a:ext cx="770909" cy="38545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30148" y="1543026"/>
              <a:ext cx="770909" cy="38545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330148" y="2465364"/>
              <a:ext cx="770909" cy="38545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330148" y="3387701"/>
              <a:ext cx="770909" cy="385455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cxnSp>
          <p:nvCxnSpPr>
            <p:cNvPr id="32" name="Straight Arrow Connector 31"/>
            <p:cNvCxnSpPr>
              <a:stCxn id="25" idx="3"/>
              <a:endCxn id="23" idx="1"/>
            </p:cNvCxnSpPr>
            <p:nvPr/>
          </p:nvCxnSpPr>
          <p:spPr>
            <a:xfrm>
              <a:off x="2616122" y="2658092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3" idx="3"/>
              <a:endCxn id="18" idx="1"/>
            </p:cNvCxnSpPr>
            <p:nvPr/>
          </p:nvCxnSpPr>
          <p:spPr>
            <a:xfrm flipV="1">
              <a:off x="3777767" y="1735754"/>
              <a:ext cx="390736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3" idx="3"/>
              <a:endCxn id="19" idx="1"/>
            </p:cNvCxnSpPr>
            <p:nvPr/>
          </p:nvCxnSpPr>
          <p:spPr>
            <a:xfrm>
              <a:off x="3777767" y="2658092"/>
              <a:ext cx="390736" cy="0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3" idx="3"/>
              <a:endCxn id="20" idx="1"/>
            </p:cNvCxnSpPr>
            <p:nvPr/>
          </p:nvCxnSpPr>
          <p:spPr>
            <a:xfrm>
              <a:off x="3777767" y="2658092"/>
              <a:ext cx="390736" cy="922337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3" idx="3"/>
              <a:endCxn id="5" idx="1"/>
            </p:cNvCxnSpPr>
            <p:nvPr/>
          </p:nvCxnSpPr>
          <p:spPr>
            <a:xfrm flipV="1">
              <a:off x="7262702" y="813416"/>
              <a:ext cx="390735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13" idx="3"/>
              <a:endCxn id="6" idx="1"/>
            </p:cNvCxnSpPr>
            <p:nvPr/>
          </p:nvCxnSpPr>
          <p:spPr>
            <a:xfrm>
              <a:off x="7262702" y="1735754"/>
              <a:ext cx="390735" cy="0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3" idx="3"/>
              <a:endCxn id="7" idx="1"/>
            </p:cNvCxnSpPr>
            <p:nvPr/>
          </p:nvCxnSpPr>
          <p:spPr>
            <a:xfrm>
              <a:off x="7262702" y="1735754"/>
              <a:ext cx="390735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4" idx="3"/>
              <a:endCxn id="6" idx="1"/>
            </p:cNvCxnSpPr>
            <p:nvPr/>
          </p:nvCxnSpPr>
          <p:spPr>
            <a:xfrm flipV="1">
              <a:off x="7262702" y="1735754"/>
              <a:ext cx="390735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4" idx="3"/>
              <a:endCxn id="7" idx="1"/>
            </p:cNvCxnSpPr>
            <p:nvPr/>
          </p:nvCxnSpPr>
          <p:spPr>
            <a:xfrm>
              <a:off x="7262702" y="2658092"/>
              <a:ext cx="390735" cy="0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4" idx="3"/>
              <a:endCxn id="8" idx="1"/>
            </p:cNvCxnSpPr>
            <p:nvPr/>
          </p:nvCxnSpPr>
          <p:spPr>
            <a:xfrm>
              <a:off x="7262702" y="2658092"/>
              <a:ext cx="390735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5" idx="3"/>
              <a:endCxn id="7" idx="1"/>
            </p:cNvCxnSpPr>
            <p:nvPr/>
          </p:nvCxnSpPr>
          <p:spPr>
            <a:xfrm flipV="1">
              <a:off x="7262702" y="2658092"/>
              <a:ext cx="390735" cy="922337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5" idx="3"/>
              <a:endCxn id="8" idx="1"/>
            </p:cNvCxnSpPr>
            <p:nvPr/>
          </p:nvCxnSpPr>
          <p:spPr>
            <a:xfrm>
              <a:off x="7262702" y="3580429"/>
              <a:ext cx="390735" cy="1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5" idx="3"/>
              <a:endCxn id="9" idx="1"/>
            </p:cNvCxnSpPr>
            <p:nvPr/>
          </p:nvCxnSpPr>
          <p:spPr>
            <a:xfrm>
              <a:off x="7262702" y="3580429"/>
              <a:ext cx="390735" cy="922338"/>
            </a:xfrm>
            <a:prstGeom prst="straightConnector1">
              <a:avLst/>
            </a:prstGeom>
            <a:ln w="19050">
              <a:solidFill>
                <a:srgbClr val="1F497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18" idx="3"/>
              <a:endCxn id="27" idx="1"/>
            </p:cNvCxnSpPr>
            <p:nvPr/>
          </p:nvCxnSpPr>
          <p:spPr>
            <a:xfrm>
              <a:off x="4939412" y="1735754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9" idx="3"/>
              <a:endCxn id="28" idx="1"/>
            </p:cNvCxnSpPr>
            <p:nvPr/>
          </p:nvCxnSpPr>
          <p:spPr>
            <a:xfrm>
              <a:off x="4939412" y="2658092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20" idx="3"/>
              <a:endCxn id="29" idx="1"/>
            </p:cNvCxnSpPr>
            <p:nvPr/>
          </p:nvCxnSpPr>
          <p:spPr>
            <a:xfrm>
              <a:off x="4939412" y="3580429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29" idx="3"/>
              <a:endCxn id="15" idx="1"/>
            </p:cNvCxnSpPr>
            <p:nvPr/>
          </p:nvCxnSpPr>
          <p:spPr>
            <a:xfrm>
              <a:off x="6101057" y="3580429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28" idx="3"/>
              <a:endCxn id="14" idx="1"/>
            </p:cNvCxnSpPr>
            <p:nvPr/>
          </p:nvCxnSpPr>
          <p:spPr>
            <a:xfrm>
              <a:off x="6101057" y="2658092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27" idx="3"/>
              <a:endCxn id="13" idx="1"/>
            </p:cNvCxnSpPr>
            <p:nvPr/>
          </p:nvCxnSpPr>
          <p:spPr>
            <a:xfrm>
              <a:off x="6101057" y="1735754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/>
            <p:cNvSpPr/>
            <p:nvPr/>
          </p:nvSpPr>
          <p:spPr>
            <a:xfrm>
              <a:off x="683568" y="2465364"/>
              <a:ext cx="770909" cy="385455"/>
            </a:xfrm>
            <a:prstGeom prst="rect">
              <a:avLst/>
            </a:prstGeom>
            <a:noFill/>
            <a:ln w="19050">
              <a:solidFill>
                <a:srgbClr val="1F49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>
                <a:solidFill>
                  <a:srgbClr val="1F497D"/>
                </a:solidFill>
              </a:endParaRPr>
            </a:p>
          </p:txBody>
        </p:sp>
        <p:cxnSp>
          <p:nvCxnSpPr>
            <p:cNvPr id="94" name="Straight Arrow Connector 93"/>
            <p:cNvCxnSpPr>
              <a:stCxn id="93" idx="3"/>
              <a:endCxn id="25" idx="1"/>
            </p:cNvCxnSpPr>
            <p:nvPr/>
          </p:nvCxnSpPr>
          <p:spPr>
            <a:xfrm>
              <a:off x="1454477" y="2658092"/>
              <a:ext cx="390736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/>
            <p:cNvSpPr/>
            <p:nvPr/>
          </p:nvSpPr>
          <p:spPr>
            <a:xfrm>
              <a:off x="7646913" y="5085184"/>
              <a:ext cx="770909" cy="38545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T=52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485269" y="5085184"/>
              <a:ext cx="770909" cy="38545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T=51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161979" y="5085184"/>
              <a:ext cx="770909" cy="38545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T=25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000334" y="5085184"/>
              <a:ext cx="770909" cy="385455"/>
            </a:xfrm>
            <a:prstGeom prst="rect">
              <a:avLst/>
            </a:prstGeom>
            <a:noFill/>
            <a:ln w="190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T=24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838689" y="5085184"/>
              <a:ext cx="770909" cy="385455"/>
            </a:xfrm>
            <a:prstGeom prst="rect">
              <a:avLst/>
            </a:prstGeom>
            <a:noFill/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…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23624" y="5085184"/>
              <a:ext cx="770909" cy="385455"/>
            </a:xfrm>
            <a:prstGeom prst="rect">
              <a:avLst/>
            </a:prstGeom>
            <a:noFill/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…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77044" y="5085184"/>
              <a:ext cx="770909" cy="38545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T=1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8316416" y="620688"/>
            <a:ext cx="770909" cy="4074806"/>
            <a:chOff x="8602602" y="620688"/>
            <a:chExt cx="770909" cy="4074806"/>
          </a:xfrm>
          <a:noFill/>
        </p:grpSpPr>
        <p:sp>
          <p:nvSpPr>
            <p:cNvPr id="110" name="Rectangle 109"/>
            <p:cNvSpPr/>
            <p:nvPr/>
          </p:nvSpPr>
          <p:spPr>
            <a:xfrm>
              <a:off x="8602602" y="620688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1/9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602602" y="1543026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2/9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602602" y="2465364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3/9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602602" y="3387702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2/9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02602" y="4310039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1/9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06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Results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95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27913" y="620688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chemeClr val="accent6"/>
                </a:solidFill>
              </a:rPr>
              <a:t>$8</a:t>
            </a:r>
            <a:endParaRPr lang="en-NZ" dirty="0">
              <a:solidFill>
                <a:schemeClr val="accent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27913" y="1543026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chemeClr val="accent6"/>
                </a:solidFill>
              </a:rPr>
              <a:t>$7</a:t>
            </a:r>
            <a:endParaRPr lang="en-NZ" dirty="0">
              <a:solidFill>
                <a:schemeClr val="accent6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27913" y="2465364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chemeClr val="accent6"/>
                </a:solidFill>
              </a:rPr>
              <a:t>$6</a:t>
            </a:r>
            <a:endParaRPr lang="en-NZ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27913" y="3387702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rgbClr val="1F497D"/>
                </a:solidFill>
              </a:rPr>
              <a:t>$5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27913" y="4310039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rgbClr val="1F497D"/>
                </a:solidFill>
              </a:rPr>
              <a:t>$4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66269" y="1543026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66269" y="2465364"/>
            <a:ext cx="770909" cy="38545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66269" y="3387701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42979" y="1543026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42979" y="2465364"/>
            <a:ext cx="770909" cy="38545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42979" y="3387701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81334" y="2465364"/>
            <a:ext cx="770909" cy="3854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19689" y="2465364"/>
            <a:ext cx="770909" cy="3854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7" name="Rectangle 26"/>
          <p:cNvSpPr/>
          <p:nvPr/>
        </p:nvSpPr>
        <p:spPr>
          <a:xfrm>
            <a:off x="4904624" y="1543026"/>
            <a:ext cx="770909" cy="385455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8" name="Rectangle 27"/>
          <p:cNvSpPr/>
          <p:nvPr/>
        </p:nvSpPr>
        <p:spPr>
          <a:xfrm>
            <a:off x="4904624" y="2465364"/>
            <a:ext cx="770909" cy="38545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9" name="Rectangle 28"/>
          <p:cNvSpPr/>
          <p:nvPr/>
        </p:nvSpPr>
        <p:spPr>
          <a:xfrm>
            <a:off x="4904624" y="3387701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32" name="Straight Arrow Connector 31"/>
          <p:cNvCxnSpPr>
            <a:stCxn id="25" idx="3"/>
            <a:endCxn id="23" idx="1"/>
          </p:cNvCxnSpPr>
          <p:nvPr/>
        </p:nvCxnSpPr>
        <p:spPr>
          <a:xfrm>
            <a:off x="2190598" y="2658092"/>
            <a:ext cx="39073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3" idx="3"/>
            <a:endCxn id="18" idx="1"/>
          </p:cNvCxnSpPr>
          <p:nvPr/>
        </p:nvCxnSpPr>
        <p:spPr>
          <a:xfrm flipV="1">
            <a:off x="3352243" y="1735754"/>
            <a:ext cx="390736" cy="922338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3"/>
            <a:endCxn id="19" idx="1"/>
          </p:cNvCxnSpPr>
          <p:nvPr/>
        </p:nvCxnSpPr>
        <p:spPr>
          <a:xfrm>
            <a:off x="3352243" y="2658092"/>
            <a:ext cx="39073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3"/>
            <a:endCxn id="20" idx="1"/>
          </p:cNvCxnSpPr>
          <p:nvPr/>
        </p:nvCxnSpPr>
        <p:spPr>
          <a:xfrm>
            <a:off x="3352243" y="2658092"/>
            <a:ext cx="390736" cy="922337"/>
          </a:xfrm>
          <a:prstGeom prst="straightConnector1">
            <a:avLst/>
          </a:prstGeom>
          <a:ln w="19050">
            <a:solidFill>
              <a:srgbClr val="1F497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3"/>
            <a:endCxn id="5" idx="1"/>
          </p:cNvCxnSpPr>
          <p:nvPr/>
        </p:nvCxnSpPr>
        <p:spPr>
          <a:xfrm flipV="1">
            <a:off x="6837178" y="813416"/>
            <a:ext cx="390735" cy="922338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3" idx="3"/>
            <a:endCxn id="6" idx="1"/>
          </p:cNvCxnSpPr>
          <p:nvPr/>
        </p:nvCxnSpPr>
        <p:spPr>
          <a:xfrm>
            <a:off x="6837178" y="1735754"/>
            <a:ext cx="390735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7" idx="1"/>
          </p:cNvCxnSpPr>
          <p:nvPr/>
        </p:nvCxnSpPr>
        <p:spPr>
          <a:xfrm>
            <a:off x="6837178" y="1735754"/>
            <a:ext cx="390735" cy="922338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4" idx="3"/>
            <a:endCxn id="6" idx="1"/>
          </p:cNvCxnSpPr>
          <p:nvPr/>
        </p:nvCxnSpPr>
        <p:spPr>
          <a:xfrm flipV="1">
            <a:off x="6837178" y="1735754"/>
            <a:ext cx="390735" cy="92233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3"/>
            <a:endCxn id="7" idx="1"/>
          </p:cNvCxnSpPr>
          <p:nvPr/>
        </p:nvCxnSpPr>
        <p:spPr>
          <a:xfrm>
            <a:off x="6837178" y="2658092"/>
            <a:ext cx="39073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4" idx="3"/>
            <a:endCxn id="8" idx="1"/>
          </p:cNvCxnSpPr>
          <p:nvPr/>
        </p:nvCxnSpPr>
        <p:spPr>
          <a:xfrm>
            <a:off x="6837178" y="2658092"/>
            <a:ext cx="390735" cy="92233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7" idx="1"/>
          </p:cNvCxnSpPr>
          <p:nvPr/>
        </p:nvCxnSpPr>
        <p:spPr>
          <a:xfrm flipV="1">
            <a:off x="6837178" y="2658092"/>
            <a:ext cx="390735" cy="922337"/>
          </a:xfrm>
          <a:prstGeom prst="straightConnector1">
            <a:avLst/>
          </a:prstGeom>
          <a:ln w="19050">
            <a:solidFill>
              <a:srgbClr val="1F497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5" idx="3"/>
            <a:endCxn id="8" idx="1"/>
          </p:cNvCxnSpPr>
          <p:nvPr/>
        </p:nvCxnSpPr>
        <p:spPr>
          <a:xfrm>
            <a:off x="6837178" y="3580429"/>
            <a:ext cx="390735" cy="1"/>
          </a:xfrm>
          <a:prstGeom prst="straightConnector1">
            <a:avLst/>
          </a:prstGeom>
          <a:ln w="19050">
            <a:solidFill>
              <a:srgbClr val="1F497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5" idx="3"/>
            <a:endCxn id="9" idx="1"/>
          </p:cNvCxnSpPr>
          <p:nvPr/>
        </p:nvCxnSpPr>
        <p:spPr>
          <a:xfrm>
            <a:off x="6837178" y="3580429"/>
            <a:ext cx="390735" cy="922338"/>
          </a:xfrm>
          <a:prstGeom prst="straightConnector1">
            <a:avLst/>
          </a:prstGeom>
          <a:ln w="19050">
            <a:solidFill>
              <a:srgbClr val="1F497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8" idx="3"/>
            <a:endCxn id="27" idx="1"/>
          </p:cNvCxnSpPr>
          <p:nvPr/>
        </p:nvCxnSpPr>
        <p:spPr>
          <a:xfrm>
            <a:off x="4513888" y="1735754"/>
            <a:ext cx="390736" cy="0"/>
          </a:xfrm>
          <a:prstGeom prst="straightConnector1">
            <a:avLst/>
          </a:prstGeom>
          <a:ln w="19050">
            <a:solidFill>
              <a:schemeClr val="accent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3"/>
            <a:endCxn id="28" idx="1"/>
          </p:cNvCxnSpPr>
          <p:nvPr/>
        </p:nvCxnSpPr>
        <p:spPr>
          <a:xfrm>
            <a:off x="4513888" y="2658092"/>
            <a:ext cx="39073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0" idx="3"/>
            <a:endCxn id="29" idx="1"/>
          </p:cNvCxnSpPr>
          <p:nvPr/>
        </p:nvCxnSpPr>
        <p:spPr>
          <a:xfrm>
            <a:off x="4513888" y="3580429"/>
            <a:ext cx="390736" cy="0"/>
          </a:xfrm>
          <a:prstGeom prst="straightConnector1">
            <a:avLst/>
          </a:prstGeom>
          <a:ln w="19050">
            <a:solidFill>
              <a:srgbClr val="1F497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9" idx="3"/>
            <a:endCxn id="15" idx="1"/>
          </p:cNvCxnSpPr>
          <p:nvPr/>
        </p:nvCxnSpPr>
        <p:spPr>
          <a:xfrm>
            <a:off x="5675533" y="3580429"/>
            <a:ext cx="390736" cy="0"/>
          </a:xfrm>
          <a:prstGeom prst="straightConnector1">
            <a:avLst/>
          </a:prstGeom>
          <a:ln w="19050">
            <a:solidFill>
              <a:srgbClr val="1F497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3"/>
            <a:endCxn id="14" idx="1"/>
          </p:cNvCxnSpPr>
          <p:nvPr/>
        </p:nvCxnSpPr>
        <p:spPr>
          <a:xfrm>
            <a:off x="5675533" y="2658092"/>
            <a:ext cx="39073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7" idx="3"/>
            <a:endCxn id="13" idx="1"/>
          </p:cNvCxnSpPr>
          <p:nvPr/>
        </p:nvCxnSpPr>
        <p:spPr>
          <a:xfrm>
            <a:off x="5675533" y="1735754"/>
            <a:ext cx="390736" cy="0"/>
          </a:xfrm>
          <a:prstGeom prst="straightConnector1">
            <a:avLst/>
          </a:prstGeom>
          <a:ln w="19050">
            <a:solidFill>
              <a:schemeClr val="accent6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258044" y="2465364"/>
            <a:ext cx="770909" cy="385455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F497D"/>
              </a:solidFill>
            </a:endParaRPr>
          </a:p>
        </p:txBody>
      </p:sp>
      <p:cxnSp>
        <p:nvCxnSpPr>
          <p:cNvPr id="94" name="Straight Arrow Connector 93"/>
          <p:cNvCxnSpPr>
            <a:stCxn id="93" idx="3"/>
            <a:endCxn id="25" idx="1"/>
          </p:cNvCxnSpPr>
          <p:nvPr/>
        </p:nvCxnSpPr>
        <p:spPr>
          <a:xfrm>
            <a:off x="1028953" y="2658092"/>
            <a:ext cx="39073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221389" y="5085184"/>
            <a:ext cx="770909" cy="38545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>
                <a:solidFill>
                  <a:srgbClr val="1F497D"/>
                </a:solidFill>
              </a:rPr>
              <a:t>T=52</a:t>
            </a:r>
            <a:endParaRPr lang="en-NZ" sz="1600" dirty="0">
              <a:solidFill>
                <a:srgbClr val="1F497D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059745" y="5085184"/>
            <a:ext cx="770909" cy="38545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>
                <a:solidFill>
                  <a:srgbClr val="1F497D"/>
                </a:solidFill>
              </a:rPr>
              <a:t>T=51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736455" y="5085184"/>
            <a:ext cx="770909" cy="38545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>
                <a:solidFill>
                  <a:srgbClr val="1F497D"/>
                </a:solidFill>
              </a:rPr>
              <a:t>T=25</a:t>
            </a:r>
            <a:endParaRPr lang="en-NZ" sz="1600" dirty="0">
              <a:solidFill>
                <a:srgbClr val="1F497D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574810" y="5085184"/>
            <a:ext cx="770909" cy="385455"/>
          </a:xfrm>
          <a:prstGeom prst="rect">
            <a:avLst/>
          </a:prstGeom>
          <a:noFill/>
          <a:ln w="190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>
                <a:solidFill>
                  <a:srgbClr val="1F497D"/>
                </a:solidFill>
              </a:rPr>
              <a:t>T=24</a:t>
            </a:r>
            <a:endParaRPr lang="en-NZ" sz="1600" dirty="0">
              <a:solidFill>
                <a:srgbClr val="1F497D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413165" y="5085184"/>
            <a:ext cx="770909" cy="385455"/>
          </a:xfrm>
          <a:prstGeom prst="rect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rgbClr val="1F497D"/>
                </a:solidFill>
              </a:rPr>
              <a:t>…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4898100" y="5085184"/>
            <a:ext cx="770909" cy="385455"/>
          </a:xfrm>
          <a:prstGeom prst="rect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rgbClr val="1F497D"/>
                </a:solidFill>
              </a:rPr>
              <a:t>…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51520" y="5085184"/>
            <a:ext cx="770909" cy="38545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dirty="0" smtClean="0">
                <a:solidFill>
                  <a:srgbClr val="1F497D"/>
                </a:solidFill>
              </a:rPr>
              <a:t>T=1</a:t>
            </a:r>
            <a:endParaRPr lang="en-NZ" sz="1600" dirty="0">
              <a:solidFill>
                <a:srgbClr val="1F497D"/>
              </a:solidFill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8316416" y="620688"/>
            <a:ext cx="770909" cy="4074806"/>
            <a:chOff x="8602602" y="620688"/>
            <a:chExt cx="770909" cy="4074806"/>
          </a:xfrm>
          <a:noFill/>
        </p:grpSpPr>
        <p:sp>
          <p:nvSpPr>
            <p:cNvPr id="110" name="Rectangle 109"/>
            <p:cNvSpPr/>
            <p:nvPr/>
          </p:nvSpPr>
          <p:spPr>
            <a:xfrm>
              <a:off x="8602602" y="620688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dirty="0" smtClean="0">
                  <a:solidFill>
                    <a:srgbClr val="1F497D"/>
                  </a:solidFill>
                </a:rPr>
                <a:t>1/9</a:t>
              </a:r>
              <a:endParaRPr lang="en-NZ" dirty="0">
                <a:solidFill>
                  <a:srgbClr val="1F497D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602602" y="1543026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2/9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602602" y="2465364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3/9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602602" y="3387702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2/9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02602" y="4310039"/>
              <a:ext cx="770909" cy="385455"/>
            </a:xfrm>
            <a:prstGeom prst="rect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NZ" sz="1600" dirty="0" smtClean="0">
                  <a:solidFill>
                    <a:srgbClr val="1F497D"/>
                  </a:solidFill>
                </a:rPr>
                <a:t>1/9</a:t>
              </a:r>
              <a:endParaRPr lang="en-NZ" sz="1600" dirty="0">
                <a:solidFill>
                  <a:srgbClr val="1F497D"/>
                </a:solidFill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7251536" y="2485276"/>
            <a:ext cx="770909" cy="385455"/>
          </a:xfrm>
          <a:prstGeom prst="rect">
            <a:avLst/>
          </a:prstGeom>
          <a:noFill/>
          <a:ln w="19050">
            <a:solidFill>
              <a:srgbClr val="1F49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>
                <a:solidFill>
                  <a:srgbClr val="1F497D"/>
                </a:solidFill>
              </a:rPr>
              <a:t>$6</a:t>
            </a:r>
            <a:endParaRPr lang="en-NZ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9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odow003\AppData\Local\Temp\wzb5ff\IMG_20170925_18173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24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5" b="18101"/>
          <a:stretch/>
        </p:blipFill>
        <p:spPr bwMode="auto">
          <a:xfrm>
            <a:off x="7302" y="1607820"/>
            <a:ext cx="9173210" cy="3649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Low Price Scenarios</a:t>
            </a:r>
            <a:endParaRPr lang="en-NZ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1" b="18642"/>
          <a:stretch/>
        </p:blipFill>
        <p:spPr bwMode="auto">
          <a:xfrm>
            <a:off x="4832" y="1600200"/>
            <a:ext cx="9175680" cy="3627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NZ" dirty="0" smtClean="0">
                <a:solidFill>
                  <a:schemeClr val="accent6"/>
                </a:solidFill>
              </a:rPr>
              <a:t>High Price Scenarios</a:t>
            </a:r>
            <a:endParaRPr lang="en-NZ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7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Can we do better?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433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Lowering the Stocking Rate</a:t>
            </a:r>
            <a:endParaRPr lang="en-NZ" dirty="0">
              <a:solidFill>
                <a:srgbClr val="1F497D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2" r="8922"/>
          <a:stretch/>
        </p:blipFill>
        <p:spPr bwMode="auto">
          <a:xfrm>
            <a:off x="971550" y="1506178"/>
            <a:ext cx="7038975" cy="532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66737" y="4168372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 smtClean="0">
                <a:solidFill>
                  <a:srgbClr val="1F497D"/>
                </a:solidFill>
              </a:rPr>
              <a:t>+$386/Ha</a:t>
            </a:r>
            <a:endParaRPr lang="en-NZ" sz="32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99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rgbClr val="1F497D"/>
                </a:solidFill>
              </a:rPr>
              <a:t>What next?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 smtClean="0"/>
              <a:t>A better price model</a:t>
            </a:r>
          </a:p>
          <a:p>
            <a:r>
              <a:rPr lang="en-NZ" dirty="0" smtClean="0"/>
              <a:t>A better weather model</a:t>
            </a:r>
          </a:p>
          <a:p>
            <a:r>
              <a:rPr lang="en-NZ" dirty="0" smtClean="0"/>
              <a:t>A better animal model</a:t>
            </a:r>
          </a:p>
          <a:p>
            <a:r>
              <a:rPr lang="en-NZ" dirty="0" smtClean="0"/>
              <a:t>Milk Price Futures</a:t>
            </a:r>
          </a:p>
          <a:p>
            <a:r>
              <a:rPr lang="en-NZ" dirty="0" smtClean="0"/>
              <a:t>Nitrogen</a:t>
            </a:r>
          </a:p>
          <a:p>
            <a:r>
              <a:rPr lang="en-NZ" dirty="0" smtClean="0"/>
              <a:t>Ability to sell/buy stock</a:t>
            </a:r>
          </a:p>
          <a:p>
            <a:r>
              <a:rPr lang="en-NZ" dirty="0" smtClean="0"/>
              <a:t>Sheep and Beef?</a:t>
            </a:r>
          </a:p>
          <a:p>
            <a:r>
              <a:rPr lang="en-NZ" dirty="0" smtClean="0"/>
              <a:t>Cropping?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463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odow003\AppData\Local\Temp\wz38e4\IMG_20170925_1827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1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odow003\AppData\Local\Temp\wzfcce\IMG_20170925_1817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odow003\AppData\Local\Temp\wz1196\IMG_20170925_1817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4868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76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odow003\AppData\Local\Temp\wzceeb\IMG_20170925_18164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odow003\AppData\Local\Temp\wz5ebc\IMG_20170925_1815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29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3" name="Picture 2" descr="Image result for orangut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72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48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8" r="22631" b="27119"/>
          <a:stretch/>
        </p:blipFill>
        <p:spPr bwMode="auto">
          <a:xfrm>
            <a:off x="11780" y="1190881"/>
            <a:ext cx="9120440" cy="44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1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niwa.co.nz/static/climate/last30daysspi.png?12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050" y="0"/>
            <a:ext cx="53519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5508104" y="1412776"/>
            <a:ext cx="1584176" cy="79208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92280" y="1131080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b="1" dirty="0" smtClean="0">
                <a:solidFill>
                  <a:schemeClr val="accent6">
                    <a:lumMod val="75000"/>
                  </a:schemeClr>
                </a:solidFill>
              </a:rPr>
              <a:t>Our farm</a:t>
            </a:r>
            <a:endParaRPr lang="en-NZ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18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20728</TotalTime>
  <Words>244</Words>
  <Application>Microsoft Office PowerPoint</Application>
  <PresentationFormat>On-screen Show (4:3)</PresentationFormat>
  <Paragraphs>142</Paragraphs>
  <Slides>35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Milk POWDER  Oscar Dowson o.dowson@auckland.ac.nz  Andy Philpott, Andrew Mason, Anthony Downward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went wrong?</vt:lpstr>
      <vt:lpstr>The Milk Production Optimiser incorporating Weather Dynamics and Economic  Risk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Dowson-Farms A Case Study</vt:lpstr>
      <vt:lpstr>Historical Weather Data</vt:lpstr>
      <vt:lpstr>PowerPoint Presentation</vt:lpstr>
      <vt:lpstr>PowerPoint Presentation</vt:lpstr>
      <vt:lpstr>Forecasting The Milk Price</vt:lpstr>
      <vt:lpstr>PowerPoint Presentation</vt:lpstr>
      <vt:lpstr>Results</vt:lpstr>
      <vt:lpstr>PowerPoint Presentation</vt:lpstr>
      <vt:lpstr>Low Price Scenarios</vt:lpstr>
      <vt:lpstr>High Price Scenarios</vt:lpstr>
      <vt:lpstr>Can we do better?</vt:lpstr>
      <vt:lpstr>Lowering the Stocking Rate</vt:lpstr>
      <vt:lpstr>What next?</vt:lpstr>
      <vt:lpstr>PowerPoint Presentation</vt:lpstr>
    </vt:vector>
  </TitlesOfParts>
  <Company>The University of Auckland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MOO: The Milk Output Optimiser</dc:title>
  <dc:creator>Oscar Macleod Dowson</dc:creator>
  <cp:lastModifiedBy>Oscar Macleod Dowson</cp:lastModifiedBy>
  <cp:revision>141</cp:revision>
  <dcterms:created xsi:type="dcterms:W3CDTF">2015-11-19T01:12:46Z</dcterms:created>
  <dcterms:modified xsi:type="dcterms:W3CDTF">2017-12-13T01:01:49Z</dcterms:modified>
</cp:coreProperties>
</file>